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315" r:id="rId2"/>
    <p:sldId id="340" r:id="rId3"/>
    <p:sldId id="356" r:id="rId4"/>
    <p:sldId id="351" r:id="rId5"/>
    <p:sldId id="352" r:id="rId6"/>
    <p:sldId id="353" r:id="rId7"/>
    <p:sldId id="354" r:id="rId8"/>
    <p:sldId id="355" r:id="rId9"/>
    <p:sldId id="357" r:id="rId10"/>
    <p:sldId id="321" r:id="rId11"/>
    <p:sldId id="318" r:id="rId12"/>
    <p:sldId id="311" r:id="rId13"/>
    <p:sldId id="320" r:id="rId14"/>
    <p:sldId id="319" r:id="rId15"/>
    <p:sldId id="358" r:id="rId16"/>
    <p:sldId id="359" r:id="rId17"/>
    <p:sldId id="360" r:id="rId18"/>
    <p:sldId id="361" r:id="rId19"/>
    <p:sldId id="362" r:id="rId20"/>
    <p:sldId id="363" r:id="rId21"/>
    <p:sldId id="333" r:id="rId22"/>
    <p:sldId id="305" r:id="rId2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Noto Sans" panose="020B0502040504020204" pitchFamily="34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oboto Thin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A3A48EB2-0121-4D6F-81B1-C18B300FA71C}">
          <p14:sldIdLst>
            <p14:sldId id="315"/>
            <p14:sldId id="340"/>
            <p14:sldId id="356"/>
            <p14:sldId id="351"/>
            <p14:sldId id="352"/>
            <p14:sldId id="353"/>
            <p14:sldId id="354"/>
            <p14:sldId id="355"/>
            <p14:sldId id="357"/>
          </p14:sldIdLst>
        </p14:section>
        <p14:section name="Magnetic control system" id="{EDFCFA49-92CE-4708-9E63-2E12CD0D0301}">
          <p14:sldIdLst>
            <p14:sldId id="321"/>
            <p14:sldId id="318"/>
            <p14:sldId id="311"/>
            <p14:sldId id="320"/>
            <p14:sldId id="319"/>
          </p14:sldIdLst>
        </p14:section>
        <p14:section name="Recap" id="{F46AD3D1-0133-440C-96E0-620A725F7AE2}">
          <p14:sldIdLst>
            <p14:sldId id="358"/>
            <p14:sldId id="359"/>
            <p14:sldId id="360"/>
            <p14:sldId id="361"/>
            <p14:sldId id="362"/>
            <p14:sldId id="363"/>
            <p14:sldId id="333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B1232"/>
    <a:srgbClr val="871B49"/>
    <a:srgbClr val="BC2666"/>
    <a:srgbClr val="3A0C20"/>
    <a:srgbClr val="278D88"/>
    <a:srgbClr val="5BD3CD"/>
    <a:srgbClr val="68D6D1"/>
    <a:srgbClr val="32B6B0"/>
    <a:srgbClr val="007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51B80-AEA0-4B82-9DFB-9E7C326EBD65}">
  <a:tblStyle styleId="{FB451B80-AEA0-4B82-9DFB-9E7C326EBD6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589" autoAdjust="0"/>
  </p:normalViewPr>
  <p:slideViewPr>
    <p:cSldViewPr snapToGrid="0">
      <p:cViewPr>
        <p:scale>
          <a:sx n="100" d="100"/>
          <a:sy n="100" d="100"/>
        </p:scale>
        <p:origin x="950" y="122"/>
      </p:cViewPr>
      <p:guideLst/>
    </p:cSldViewPr>
  </p:slideViewPr>
  <p:outlineViewPr>
    <p:cViewPr>
      <p:scale>
        <a:sx n="33" d="100"/>
        <a:sy n="33" d="100"/>
      </p:scale>
      <p:origin x="0" y="-5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65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+mn-lt"/>
              </a:rPr>
              <a:t>RWM control coils: controllano modi RWM con un certo spettro toroidale (in genere bassa periodicità, ad esempio in JT-60 n=1 (toroidale) m=3 (</a:t>
            </a:r>
            <a:r>
              <a:rPr lang="it-IT" sz="1200" dirty="0" err="1">
                <a:latin typeface="+mn-lt"/>
              </a:rPr>
              <a:t>poloidale</a:t>
            </a:r>
            <a:r>
              <a:rPr lang="it-IT" sz="1200" dirty="0">
                <a:latin typeface="+mn-lt"/>
              </a:rPr>
              <a:t>)</a:t>
            </a:r>
          </a:p>
          <a:p>
            <a:r>
              <a:rPr lang="it-IT" sz="1200" dirty="0">
                <a:latin typeface="+mn-lt"/>
              </a:rPr>
              <a:t>EFCC: correggono errori di campo locali dovuti a non </a:t>
            </a:r>
            <a:r>
              <a:rPr lang="it-IT" sz="1200" dirty="0" err="1">
                <a:latin typeface="+mn-lt"/>
              </a:rPr>
              <a:t>assialsimmetrie</a:t>
            </a:r>
            <a:r>
              <a:rPr lang="it-IT" sz="1200" dirty="0">
                <a:latin typeface="+mn-lt"/>
              </a:rPr>
              <a:t> della macchina (ad esempio porte)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60480-663A-4D67-A0BD-472921FC4A3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59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hint</a:t>
            </a:r>
            <a:r>
              <a:rPr lang="it-IT" dirty="0"/>
              <a:t> to </a:t>
            </a:r>
            <a:r>
              <a:rPr lang="it-IT" dirty="0" err="1"/>
              <a:t>reconstruction</a:t>
            </a:r>
            <a:r>
              <a:rPr lang="it-IT" dirty="0"/>
              <a:t> </a:t>
            </a:r>
            <a:r>
              <a:rPr lang="it-IT" dirty="0" err="1"/>
              <a:t>codes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850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shape</a:t>
            </a:r>
            <a:r>
              <a:rPr lang="it-IT" dirty="0"/>
              <a:t> control,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couple</a:t>
            </a:r>
            <a:r>
              <a:rPr lang="it-IT" dirty="0"/>
              <a:t> the plasma </a:t>
            </a:r>
            <a:r>
              <a:rPr lang="it-IT" dirty="0" err="1"/>
              <a:t>mhd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with the </a:t>
            </a:r>
            <a:r>
              <a:rPr lang="it-IT" dirty="0" err="1"/>
              <a:t>circuit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into account the </a:t>
            </a:r>
            <a:r>
              <a:rPr lang="it-IT" dirty="0" err="1"/>
              <a:t>mutual</a:t>
            </a:r>
            <a:r>
              <a:rPr lang="it-IT" dirty="0"/>
              <a:t> </a:t>
            </a:r>
            <a:r>
              <a:rPr lang="it-IT" dirty="0" err="1"/>
              <a:t>induction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plasma, the passive </a:t>
            </a:r>
            <a:r>
              <a:rPr lang="it-IT" dirty="0" err="1"/>
              <a:t>structures</a:t>
            </a:r>
            <a:r>
              <a:rPr lang="it-IT" dirty="0"/>
              <a:t> and the </a:t>
            </a:r>
            <a:r>
              <a:rPr lang="it-IT" dirty="0" err="1"/>
              <a:t>active</a:t>
            </a:r>
            <a:r>
              <a:rPr lang="it-IT" dirty="0"/>
              <a:t> coils.</a:t>
            </a:r>
          </a:p>
          <a:p>
            <a:r>
              <a:rPr lang="it-IT" dirty="0"/>
              <a:t>The plasma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to evolve quasi-</a:t>
            </a:r>
            <a:r>
              <a:rPr lang="it-IT" dirty="0" err="1"/>
              <a:t>statically</a:t>
            </a:r>
            <a:r>
              <a:rPr lang="it-IT" dirty="0"/>
              <a:t> through a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</a:t>
            </a:r>
            <a:r>
              <a:rPr lang="it-IT" dirty="0" err="1"/>
              <a:t>leaving</a:t>
            </a:r>
            <a:r>
              <a:rPr lang="it-IT" dirty="0"/>
              <a:t> the </a:t>
            </a:r>
            <a:r>
              <a:rPr lang="it-IT" dirty="0" err="1"/>
              <a:t>electrical</a:t>
            </a:r>
            <a:r>
              <a:rPr lang="it-IT" dirty="0"/>
              <a:t> dynamics as the </a:t>
            </a:r>
            <a:r>
              <a:rPr lang="it-IT" dirty="0" err="1"/>
              <a:t>dominant</a:t>
            </a:r>
            <a:r>
              <a:rPr lang="it-IT" dirty="0"/>
              <a:t> one.</a:t>
            </a:r>
            <a:br>
              <a:rPr lang="it-IT" dirty="0"/>
            </a:br>
            <a:r>
              <a:rPr lang="it-IT" dirty="0"/>
              <a:t>Once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(e.g.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time instant of a </a:t>
            </a:r>
            <a:r>
              <a:rPr lang="it-IT" dirty="0" err="1"/>
              <a:t>discharge</a:t>
            </a:r>
            <a:r>
              <a:rPr lang="it-IT" dirty="0"/>
              <a:t>), a </a:t>
            </a:r>
            <a:r>
              <a:rPr lang="it-IT" dirty="0" err="1"/>
              <a:t>linearized</a:t>
            </a:r>
            <a:r>
              <a:rPr lang="it-IT" dirty="0"/>
              <a:t> model can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to </a:t>
            </a:r>
            <a:r>
              <a:rPr lang="it-IT" dirty="0" err="1"/>
              <a:t>synthetize</a:t>
            </a:r>
            <a:r>
              <a:rPr lang="it-IT" dirty="0"/>
              <a:t> the controllers.</a:t>
            </a:r>
            <a:br>
              <a:rPr lang="it-IT" dirty="0"/>
            </a:br>
            <a:r>
              <a:rPr lang="it-IT" dirty="0"/>
              <a:t>In </a:t>
            </a:r>
            <a:r>
              <a:rPr lang="it-IT" dirty="0" err="1"/>
              <a:t>our</a:t>
            </a:r>
            <a:r>
              <a:rPr lang="it-IT" dirty="0"/>
              <a:t> group, </a:t>
            </a:r>
            <a:r>
              <a:rPr lang="it-IT" dirty="0" err="1"/>
              <a:t>this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means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«in-house» </a:t>
            </a:r>
            <a:r>
              <a:rPr lang="it-IT" dirty="0" err="1"/>
              <a:t>codes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CREATE-L/NL.</a:t>
            </a:r>
            <a:br>
              <a:rPr lang="it-IT" dirty="0"/>
            </a:b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829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32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olo rettangolo 1">
            <a:extLst>
              <a:ext uri="{FF2B5EF4-FFF2-40B4-BE49-F238E27FC236}">
                <a16:creationId xmlns:a16="http://schemas.microsoft.com/office/drawing/2014/main" id="{D9674BCA-5E05-0977-4A60-1094F61CD2E3}"/>
              </a:ext>
            </a:extLst>
          </p:cNvPr>
          <p:cNvSpPr/>
          <p:nvPr userDrawn="1"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riangolo rettangolo 2">
            <a:extLst>
              <a:ext uri="{FF2B5EF4-FFF2-40B4-BE49-F238E27FC236}">
                <a16:creationId xmlns:a16="http://schemas.microsoft.com/office/drawing/2014/main" id="{0E8A67A1-9CD9-E6F0-ADF2-31000D2C468E}"/>
              </a:ext>
            </a:extLst>
          </p:cNvPr>
          <p:cNvSpPr/>
          <p:nvPr userDrawn="1"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7BF5-A34E-4EC9-B8D4-A9A4E72EE8D0}" type="datetime1">
              <a:rPr lang="it-IT" smtClean="0"/>
              <a:t>17/04/2023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0A620-BD3B-4A39-90C1-D3E76A93F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2" name="Triangolo rettangolo 1">
            <a:extLst>
              <a:ext uri="{FF2B5EF4-FFF2-40B4-BE49-F238E27FC236}">
                <a16:creationId xmlns:a16="http://schemas.microsoft.com/office/drawing/2014/main" id="{9EA1C83C-5A83-5050-6EEB-C48927A643B4}"/>
              </a:ext>
            </a:extLst>
          </p:cNvPr>
          <p:cNvSpPr/>
          <p:nvPr userDrawn="1"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riangolo rettangolo 2">
            <a:extLst>
              <a:ext uri="{FF2B5EF4-FFF2-40B4-BE49-F238E27FC236}">
                <a16:creationId xmlns:a16="http://schemas.microsoft.com/office/drawing/2014/main" id="{900B570D-EAFD-28FB-70B9-7C77E72D7A63}"/>
              </a:ext>
            </a:extLst>
          </p:cNvPr>
          <p:cNvSpPr/>
          <p:nvPr userDrawn="1"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00" b="0" i="0" u="none" strike="noStrike" cap="none" baseline="0">
          <a:solidFill>
            <a:srgbClr val="5B1232"/>
          </a:solidFill>
          <a:latin typeface="Noto Sans" panose="020B0502040504020204" pitchFamily="34" charset="0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 baseline="0">
          <a:solidFill>
            <a:srgbClr val="000000"/>
          </a:solidFill>
          <a:latin typeface="Noto Sans" panose="020B0502040504020204" pitchFamily="34" charset="0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adriano.mele@unitus.it?subject=[CA-II]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123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6"/>
          <p:cNvCxnSpPr/>
          <p:nvPr/>
        </p:nvCxnSpPr>
        <p:spPr>
          <a:xfrm>
            <a:off x="5058808" y="1685284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riangolo rettangolo 5">
            <a:extLst>
              <a:ext uri="{FF2B5EF4-FFF2-40B4-BE49-F238E27FC236}">
                <a16:creationId xmlns:a16="http://schemas.microsoft.com/office/drawing/2014/main" id="{1CA9F312-6639-44BD-9006-52C188703967}"/>
              </a:ext>
            </a:extLst>
          </p:cNvPr>
          <p:cNvSpPr/>
          <p:nvPr/>
        </p:nvSpPr>
        <p:spPr>
          <a:xfrm rot="5400000">
            <a:off x="-1489575" y="1489571"/>
            <a:ext cx="5143500" cy="2164359"/>
          </a:xfrm>
          <a:prstGeom prst="rtTriangle">
            <a:avLst/>
          </a:prstGeom>
          <a:solidFill>
            <a:srgbClr val="3A0C2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riangolo rettangolo 1">
            <a:extLst>
              <a:ext uri="{FF2B5EF4-FFF2-40B4-BE49-F238E27FC236}">
                <a16:creationId xmlns:a16="http://schemas.microsoft.com/office/drawing/2014/main" id="{98504971-E820-4478-BF92-67FD918EFB39}"/>
              </a:ext>
            </a:extLst>
          </p:cNvPr>
          <p:cNvSpPr/>
          <p:nvPr/>
        </p:nvSpPr>
        <p:spPr>
          <a:xfrm rot="5400000">
            <a:off x="-838908" y="838903"/>
            <a:ext cx="3842174" cy="21643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Google Shape;271;p36">
            <a:extLst>
              <a:ext uri="{FF2B5EF4-FFF2-40B4-BE49-F238E27FC236}">
                <a16:creationId xmlns:a16="http://schemas.microsoft.com/office/drawing/2014/main" id="{69EF0145-B5A0-4F36-9AF0-6459D27E3275}"/>
              </a:ext>
            </a:extLst>
          </p:cNvPr>
          <p:cNvSpPr txBox="1">
            <a:spLocks/>
          </p:cNvSpPr>
          <p:nvPr/>
        </p:nvSpPr>
        <p:spPr>
          <a:xfrm>
            <a:off x="4858764" y="960159"/>
            <a:ext cx="4141691" cy="567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>
              <a:buClr>
                <a:schemeClr val="lt1"/>
              </a:buClr>
            </a:pPr>
            <a:r>
              <a:rPr lang="it-IT" sz="3200" b="1" dirty="0" err="1">
                <a:solidFill>
                  <a:schemeClr val="lt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Nuclear</a:t>
            </a:r>
            <a:r>
              <a:rPr lang="it-IT" sz="3200" b="1" dirty="0">
                <a:solidFill>
                  <a:schemeClr val="lt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Fusion Technologies</a:t>
            </a:r>
          </a:p>
        </p:txBody>
      </p:sp>
      <p:sp>
        <p:nvSpPr>
          <p:cNvPr id="9" name="Triangolo rettangolo 8">
            <a:extLst>
              <a:ext uri="{FF2B5EF4-FFF2-40B4-BE49-F238E27FC236}">
                <a16:creationId xmlns:a16="http://schemas.microsoft.com/office/drawing/2014/main" id="{6C7CD9B2-664C-48E8-BABD-47E0A93D1F26}"/>
              </a:ext>
            </a:extLst>
          </p:cNvPr>
          <p:cNvSpPr/>
          <p:nvPr/>
        </p:nvSpPr>
        <p:spPr>
          <a:xfrm rot="16200000">
            <a:off x="5162096" y="1161587"/>
            <a:ext cx="1452846" cy="6510973"/>
          </a:xfrm>
          <a:prstGeom prst="rtTriangle">
            <a:avLst/>
          </a:prstGeom>
          <a:solidFill>
            <a:srgbClr val="3A0C2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B60EE676-075D-4DA3-A161-2DF63E4F7B90}"/>
              </a:ext>
            </a:extLst>
          </p:cNvPr>
          <p:cNvSpPr/>
          <p:nvPr/>
        </p:nvSpPr>
        <p:spPr>
          <a:xfrm rot="16200000">
            <a:off x="5986564" y="1986064"/>
            <a:ext cx="1886093" cy="442877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271;p36">
            <a:extLst>
              <a:ext uri="{FF2B5EF4-FFF2-40B4-BE49-F238E27FC236}">
                <a16:creationId xmlns:a16="http://schemas.microsoft.com/office/drawing/2014/main" id="{489F9070-1766-4320-8449-A5DC866A1FF7}"/>
              </a:ext>
            </a:extLst>
          </p:cNvPr>
          <p:cNvSpPr txBox="1">
            <a:spLocks/>
          </p:cNvSpPr>
          <p:nvPr/>
        </p:nvSpPr>
        <p:spPr>
          <a:xfrm>
            <a:off x="4906127" y="1831819"/>
            <a:ext cx="3944249" cy="495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>
              <a:buClr>
                <a:schemeClr val="lt1"/>
              </a:buClr>
            </a:pPr>
            <a:r>
              <a:rPr lang="it-IT" sz="2000" b="1" dirty="0">
                <a:solidFill>
                  <a:schemeClr val="lt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Plasma </a:t>
            </a:r>
            <a:r>
              <a:rPr lang="it-IT" sz="2000" b="1" dirty="0" err="1">
                <a:solidFill>
                  <a:schemeClr val="lt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000" b="1" dirty="0">
                <a:solidFill>
                  <a:schemeClr val="lt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94CF416-328B-4FD9-BCD5-60F8C510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34" y="162954"/>
            <a:ext cx="1886093" cy="18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D491BE-6648-4800-A895-B405C44C8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5" y="993337"/>
            <a:ext cx="3449032" cy="4049999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D9DD1B7-79A6-42D1-A29A-E0CF22DC4131}"/>
              </a:ext>
            </a:extLst>
          </p:cNvPr>
          <p:cNvSpPr txBox="1">
            <a:spLocks/>
          </p:cNvSpPr>
          <p:nvPr/>
        </p:nvSpPr>
        <p:spPr>
          <a:xfrm>
            <a:off x="1599164" y="2189899"/>
            <a:ext cx="2330271" cy="21258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sz="225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Google Shape;295;p39">
            <a:extLst>
              <a:ext uri="{FF2B5EF4-FFF2-40B4-BE49-F238E27FC236}">
                <a16:creationId xmlns:a16="http://schemas.microsoft.com/office/drawing/2014/main" id="{A9C7B3EF-6C35-04DE-0900-CFAA7F34BDCB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163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D491BE-6648-4800-A895-B405C44C8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5" y="993336"/>
            <a:ext cx="3449032" cy="4050000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D9DD1B7-79A6-42D1-A29A-E0CF22DC4131}"/>
              </a:ext>
            </a:extLst>
          </p:cNvPr>
          <p:cNvSpPr txBox="1">
            <a:spLocks/>
          </p:cNvSpPr>
          <p:nvPr/>
        </p:nvSpPr>
        <p:spPr>
          <a:xfrm>
            <a:off x="954314" y="2189899"/>
            <a:ext cx="3259718" cy="21258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250" u="sng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Toroidal</a:t>
            </a:r>
            <a:r>
              <a:rPr lang="it-IT" sz="2250" u="sng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Field Coils </a:t>
            </a:r>
          </a:p>
          <a:p>
            <a:pPr marL="0" indent="0" algn="ctr">
              <a:buNone/>
            </a:pPr>
            <a:r>
              <a:rPr lang="it-IT" sz="2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</a:t>
            </a:r>
            <a:r>
              <a:rPr lang="it-IT" sz="2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the strong </a:t>
            </a:r>
            <a:r>
              <a:rPr lang="it-IT" sz="2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toroidal</a:t>
            </a:r>
            <a:r>
              <a:rPr lang="it-IT" sz="2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field </a:t>
            </a:r>
            <a:r>
              <a:rPr lang="it-IT" sz="2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needed</a:t>
            </a:r>
            <a:r>
              <a:rPr lang="it-IT" sz="2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</a:t>
            </a:r>
            <a:r>
              <a:rPr lang="it-IT" sz="2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magnetic</a:t>
            </a:r>
            <a:r>
              <a:rPr lang="it-IT" sz="2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2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confinement</a:t>
            </a:r>
            <a:endParaRPr lang="it-IT" sz="2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Google Shape;295;p39">
            <a:extLst>
              <a:ext uri="{FF2B5EF4-FFF2-40B4-BE49-F238E27FC236}">
                <a16:creationId xmlns:a16="http://schemas.microsoft.com/office/drawing/2014/main" id="{03786F38-177D-1E8F-E122-EB86AA88C05C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306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154455-3858-42F7-9516-B4B521894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5" y="993600"/>
            <a:ext cx="3449032" cy="40500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0F5FAF-0FBE-4FFC-823D-10C4B111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830" y="2189899"/>
            <a:ext cx="2706606" cy="165084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250" u="sng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In-Vessel Coils </a:t>
            </a:r>
          </a:p>
          <a:p>
            <a:pPr marL="0" indent="0" algn="ctr">
              <a:buNone/>
            </a:pPr>
            <a:r>
              <a:rPr lang="it-IT" sz="225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Dedicated</a:t>
            </a:r>
            <a:r>
              <a:rPr lang="it-IT" sz="22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to Vertical </a:t>
            </a:r>
            <a:r>
              <a:rPr lang="it-IT" sz="225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Stabilization</a:t>
            </a:r>
            <a:endParaRPr lang="it-IT" sz="22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Google Shape;295;p39">
            <a:extLst>
              <a:ext uri="{FF2B5EF4-FFF2-40B4-BE49-F238E27FC236}">
                <a16:creationId xmlns:a16="http://schemas.microsoft.com/office/drawing/2014/main" id="{3874AA8C-4411-DFE5-7626-8C5CBFCD07CA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875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154455-3858-42F7-9516-B4B521894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5" y="993601"/>
            <a:ext cx="3449032" cy="404999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0F5FAF-0FBE-4FFC-823D-10C4B111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886" y="2189899"/>
            <a:ext cx="2648549" cy="21353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2255" u="sng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Central </a:t>
            </a:r>
            <a:r>
              <a:rPr lang="it-IT" sz="2255" u="sng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Solenoid</a:t>
            </a:r>
            <a:endParaRPr lang="it-IT" sz="2255" u="sng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 algn="ctr">
              <a:buNone/>
            </a:pPr>
            <a:r>
              <a:rPr lang="it-IT" sz="2255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Mainly</a:t>
            </a:r>
            <a:r>
              <a:rPr lang="it-IT" sz="2255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plasma </a:t>
            </a:r>
            <a:r>
              <a:rPr lang="it-IT" sz="2255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current</a:t>
            </a:r>
            <a:r>
              <a:rPr lang="it-IT" sz="2255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control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9275129E-FEFF-47D6-8C6C-499A38B3FB7D}"/>
              </a:ext>
            </a:extLst>
          </p:cNvPr>
          <p:cNvSpPr>
            <a:spLocks/>
          </p:cNvSpPr>
          <p:nvPr/>
        </p:nvSpPr>
        <p:spPr bwMode="auto">
          <a:xfrm>
            <a:off x="3208307" y="5007353"/>
            <a:ext cx="428478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0479" bIns="0"/>
          <a:lstStyle>
            <a:lvl1pPr marL="39688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l" eaLnBrk="1" hangingPunct="1"/>
            <a:r>
              <a:rPr lang="en-US" altLang="it-IT" sz="825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Joint Research Doctorate and European Interuniversity Doctoral Network on fusion Science and Engineering</a:t>
            </a:r>
          </a:p>
        </p:txBody>
      </p:sp>
      <p:sp>
        <p:nvSpPr>
          <p:cNvPr id="2" name="Google Shape;295;p39">
            <a:extLst>
              <a:ext uri="{FF2B5EF4-FFF2-40B4-BE49-F238E27FC236}">
                <a16:creationId xmlns:a16="http://schemas.microsoft.com/office/drawing/2014/main" id="{8D63C023-88FC-258D-3B7A-32E0C0481747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977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154455-3858-42F7-9516-B4B521894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5" y="993601"/>
            <a:ext cx="3449032" cy="404999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0F5FAF-0FBE-4FFC-823D-10C4B111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6" y="2189899"/>
            <a:ext cx="3030764" cy="21861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250" u="sng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Poloidal</a:t>
            </a:r>
            <a:r>
              <a:rPr lang="it-IT" sz="2250" u="sng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Field Coils </a:t>
            </a:r>
          </a:p>
          <a:p>
            <a:pPr marL="0" indent="0" algn="ctr">
              <a:buNone/>
            </a:pPr>
            <a:r>
              <a:rPr lang="it-IT" sz="225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Mainly</a:t>
            </a:r>
            <a:r>
              <a:rPr lang="it-IT" sz="22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position/</a:t>
            </a:r>
            <a:r>
              <a:rPr lang="it-IT" sz="225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shape</a:t>
            </a:r>
            <a:r>
              <a:rPr lang="it-IT" sz="22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control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9275129E-FEFF-47D6-8C6C-499A38B3FB7D}"/>
              </a:ext>
            </a:extLst>
          </p:cNvPr>
          <p:cNvSpPr>
            <a:spLocks/>
          </p:cNvSpPr>
          <p:nvPr/>
        </p:nvSpPr>
        <p:spPr bwMode="auto">
          <a:xfrm>
            <a:off x="3208307" y="5007353"/>
            <a:ext cx="428478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0479" bIns="0"/>
          <a:lstStyle>
            <a:lvl1pPr marL="39688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l" eaLnBrk="1" hangingPunct="1"/>
            <a:r>
              <a:rPr lang="en-US" altLang="it-IT" sz="825" dirty="0">
                <a:solidFill>
                  <a:srgbClr val="FFFFFF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  <a:sym typeface="Arial Narrow" pitchFamily="34" charset="0"/>
              </a:rPr>
              <a:t>Joint Research Doctorate and European Interuniversity Doctoral Network on fusion Science and Engineering</a:t>
            </a:r>
          </a:p>
        </p:txBody>
      </p:sp>
      <p:sp>
        <p:nvSpPr>
          <p:cNvPr id="2" name="Google Shape;295;p39">
            <a:extLst>
              <a:ext uri="{FF2B5EF4-FFF2-40B4-BE49-F238E27FC236}">
                <a16:creationId xmlns:a16="http://schemas.microsoft.com/office/drawing/2014/main" id="{EE299D70-0DF1-2183-B26E-1676453A4B19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10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7057-9062-0E1C-0B93-CF5170B4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558" y="1032510"/>
            <a:ext cx="3742971" cy="2502000"/>
          </a:xfrm>
        </p:spPr>
        <p:txBody>
          <a:bodyPr/>
          <a:lstStyle/>
          <a:p>
            <a:pPr marL="152400" indent="0">
              <a:buNone/>
            </a:pPr>
            <a:r>
              <a:rPr lang="it-IT" sz="2000" dirty="0" err="1">
                <a:solidFill>
                  <a:schemeClr val="tx1"/>
                </a:solidFill>
                <a:latin typeface="+mj-lt"/>
              </a:rPr>
              <a:t>Grad-Shafranov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equation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describes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MHD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equilibrium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ACD6B2-3852-A351-5E7E-9F513429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34" y="2092860"/>
            <a:ext cx="4207986" cy="7653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B17AD4-43A7-7E0B-13B5-6DE0DCFC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534" y="2729351"/>
            <a:ext cx="4207986" cy="1181778"/>
          </a:xfrm>
          <a:prstGeom prst="rect">
            <a:avLst/>
          </a:prstGeom>
        </p:spPr>
      </p:pic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4D54CB32-EBF2-8B39-4CAA-8634175A678F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+mj-lt"/>
              </a:rPr>
              <a:t>A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quick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recap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: </a:t>
            </a:r>
            <a:r>
              <a:rPr lang="it-IT" sz="2600" b="1" dirty="0">
                <a:solidFill>
                  <a:srgbClr val="595959"/>
                </a:solidFill>
                <a:latin typeface="+mj-lt"/>
              </a:rPr>
              <a:t>plasma </a:t>
            </a:r>
            <a:r>
              <a:rPr lang="it-IT" sz="2600" b="1" dirty="0" err="1">
                <a:solidFill>
                  <a:srgbClr val="595959"/>
                </a:solidFill>
                <a:latin typeface="+mj-lt"/>
              </a:rPr>
              <a:t>equilibrium</a:t>
            </a:r>
            <a:endParaRPr lang="it-IT" dirty="0">
              <a:solidFill>
                <a:srgbClr val="595959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211CF4C-CF63-517C-A4A3-ACC7296F3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t="2680" r="3411" b="6897"/>
          <a:stretch/>
        </p:blipFill>
        <p:spPr>
          <a:xfrm>
            <a:off x="661930" y="902970"/>
            <a:ext cx="2588000" cy="411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60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7057-9062-0E1C-0B93-CF5170B4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558" y="1032510"/>
            <a:ext cx="4935402" cy="2502000"/>
          </a:xfrm>
        </p:spPr>
        <p:txBody>
          <a:bodyPr/>
          <a:lstStyle/>
          <a:p>
            <a:pPr marL="152400" indent="0">
              <a:buNone/>
            </a:pPr>
            <a:r>
              <a:rPr lang="it-IT" sz="2000" dirty="0">
                <a:solidFill>
                  <a:schemeClr val="tx1"/>
                </a:solidFill>
                <a:latin typeface="+mj-lt"/>
              </a:rPr>
              <a:t>Plasma-coils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coupling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is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described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through a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circuit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equation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4D54CB32-EBF2-8B39-4CAA-8634175A678F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+mj-lt"/>
              </a:rPr>
              <a:t>A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quick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recap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: </a:t>
            </a:r>
            <a:r>
              <a:rPr lang="it-IT" sz="2600" b="1" dirty="0">
                <a:solidFill>
                  <a:srgbClr val="595959"/>
                </a:solidFill>
                <a:latin typeface="+mj-lt"/>
              </a:rPr>
              <a:t>plasma-</a:t>
            </a:r>
            <a:r>
              <a:rPr lang="it-IT" sz="2600" b="1" dirty="0" err="1">
                <a:solidFill>
                  <a:srgbClr val="595959"/>
                </a:solidFill>
                <a:latin typeface="+mj-lt"/>
              </a:rPr>
              <a:t>circuit</a:t>
            </a:r>
            <a:r>
              <a:rPr lang="it-IT" sz="2600" b="1" dirty="0">
                <a:solidFill>
                  <a:srgbClr val="595959"/>
                </a:solidFill>
                <a:latin typeface="+mj-lt"/>
              </a:rPr>
              <a:t> </a:t>
            </a:r>
            <a:r>
              <a:rPr lang="it-IT" sz="2600" b="1" dirty="0" err="1">
                <a:solidFill>
                  <a:srgbClr val="595959"/>
                </a:solidFill>
                <a:latin typeface="+mj-lt"/>
              </a:rPr>
              <a:t>equations</a:t>
            </a:r>
            <a:endParaRPr lang="it-IT" dirty="0">
              <a:solidFill>
                <a:srgbClr val="595959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6BE5F15-E9F1-5CB7-41F1-69D0190B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78" y="2052098"/>
            <a:ext cx="4467548" cy="7988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493DBD0-2024-D055-594D-F52655E2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64"/>
          <a:stretch/>
        </p:blipFill>
        <p:spPr>
          <a:xfrm>
            <a:off x="3976913" y="2974710"/>
            <a:ext cx="3855855" cy="5025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AD582B9-0426-F4C5-B330-F23DD44DC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888" y="3534510"/>
            <a:ext cx="3354595" cy="513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9C31A23-1CB8-6C4E-E1AB-ACE742EC6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128" y="4067910"/>
            <a:ext cx="2985603" cy="5136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0ED3FE8-7EBC-E1E3-23D1-5C5A3EC7FC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6" y="949710"/>
            <a:ext cx="3449032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7057-9062-0E1C-0B93-CF5170B4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90" y="1032510"/>
            <a:ext cx="7825740" cy="2502000"/>
          </a:xfrm>
        </p:spPr>
        <p:txBody>
          <a:bodyPr/>
          <a:lstStyle/>
          <a:p>
            <a:pPr marL="152400" indent="0">
              <a:buNone/>
            </a:pPr>
            <a:r>
              <a:rPr lang="it-IT" sz="2000" dirty="0">
                <a:solidFill>
                  <a:schemeClr val="tx1"/>
                </a:solidFill>
                <a:latin typeface="+mj-lt"/>
              </a:rPr>
              <a:t>Plasma-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circuit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linearized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equations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can be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recast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in a standard I-S-O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form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4D54CB32-EBF2-8B39-4CAA-8634175A678F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+mj-lt"/>
              </a:rPr>
              <a:t>A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quick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 </a:t>
            </a:r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recap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: </a:t>
            </a:r>
            <a:r>
              <a:rPr lang="it-IT" sz="2600" b="1" dirty="0">
                <a:solidFill>
                  <a:srgbClr val="595959"/>
                </a:solidFill>
                <a:latin typeface="+mj-lt"/>
              </a:rPr>
              <a:t>plasma </a:t>
            </a:r>
            <a:r>
              <a:rPr lang="it-IT" sz="2600" b="1" dirty="0" err="1">
                <a:solidFill>
                  <a:srgbClr val="595959"/>
                </a:solidFill>
                <a:latin typeface="+mj-lt"/>
              </a:rPr>
              <a:t>equilibrium</a:t>
            </a:r>
            <a:endParaRPr lang="it-IT" dirty="0">
              <a:solidFill>
                <a:srgbClr val="595959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715326-21B3-84B1-D52F-CB6565A4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27" y="2350066"/>
            <a:ext cx="6205465" cy="139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5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7057-9062-0E1C-0B93-CF5170B4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4" y="998220"/>
            <a:ext cx="7825740" cy="2502000"/>
          </a:xfrm>
        </p:spPr>
        <p:txBody>
          <a:bodyPr/>
          <a:lstStyle/>
          <a:p>
            <a:pPr marL="152400" indent="0">
              <a:buNone/>
            </a:pPr>
            <a:r>
              <a:rPr lang="it-IT" sz="2000" dirty="0" err="1">
                <a:solidFill>
                  <a:schemeClr val="tx1"/>
                </a:solidFill>
                <a:latin typeface="+mj-lt"/>
              </a:rPr>
              <a:t>We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will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see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a full design </a:t>
            </a:r>
            <a:r>
              <a:rPr lang="it-IT" sz="2000" b="1" dirty="0">
                <a:solidFill>
                  <a:schemeClr val="tx1"/>
                </a:solidFill>
                <a:latin typeface="+mj-lt"/>
              </a:rPr>
              <a:t>step by step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, and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we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will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turn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…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4D54CB32-EBF2-8B39-4CAA-8634175A678F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Our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 playground…</a:t>
            </a:r>
            <a:endParaRPr lang="it-IT" dirty="0">
              <a:solidFill>
                <a:srgbClr val="595959"/>
              </a:solidFill>
            </a:endParaRPr>
          </a:p>
        </p:txBody>
      </p:sp>
      <p:pic>
        <p:nvPicPr>
          <p:cNvPr id="4" name="Immagine 3" descr="Immagine che contiene interni, fabbrica, ingombro&#10;&#10;Descrizione generata automaticamente">
            <a:extLst>
              <a:ext uri="{FF2B5EF4-FFF2-40B4-BE49-F238E27FC236}">
                <a16:creationId xmlns:a16="http://schemas.microsoft.com/office/drawing/2014/main" id="{73ECC191-750A-287B-65B7-51F204D34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3702"/>
            <a:ext cx="4427344" cy="290239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81C44E2-088B-77F0-BA8B-A6131764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618942"/>
            <a:ext cx="4343400" cy="28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2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7057-9062-0E1C-0B93-CF5170B4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4" y="998220"/>
            <a:ext cx="7825740" cy="2502000"/>
          </a:xfrm>
        </p:spPr>
        <p:txBody>
          <a:bodyPr/>
          <a:lstStyle/>
          <a:p>
            <a:pPr marL="152400" indent="0">
              <a:buNone/>
            </a:pPr>
            <a:r>
              <a:rPr lang="it-IT" sz="2000" dirty="0">
                <a:solidFill>
                  <a:schemeClr val="tx1"/>
                </a:solidFill>
                <a:latin typeface="+mj-lt"/>
              </a:rPr>
              <a:t>…into 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(</a:t>
            </a:r>
            <a:r>
              <a:rPr lang="it-IT" sz="1400" dirty="0" err="1">
                <a:solidFill>
                  <a:schemeClr val="tx1"/>
                </a:solidFill>
                <a:latin typeface="+mj-lt"/>
              </a:rPr>
              <a:t>something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 like)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this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4D54CB32-EBF2-8B39-4CAA-8634175A678F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+mj-lt"/>
              </a:rPr>
              <a:t>Our</a:t>
            </a:r>
            <a:r>
              <a:rPr lang="it-IT" sz="2600" b="1" dirty="0">
                <a:solidFill>
                  <a:srgbClr val="5B1232"/>
                </a:solidFill>
                <a:latin typeface="+mj-lt"/>
              </a:rPr>
              <a:t> playground…</a:t>
            </a:r>
            <a:endParaRPr lang="it-IT" dirty="0">
              <a:solidFill>
                <a:srgbClr val="595959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DCFBD16-EBC9-140B-4F9B-BD09E2B4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" r="1649" b="5113"/>
          <a:stretch/>
        </p:blipFill>
        <p:spPr>
          <a:xfrm>
            <a:off x="257582" y="1770158"/>
            <a:ext cx="8628835" cy="2980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984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Info</a:t>
            </a:r>
            <a:endParaRPr lang="it-IT" sz="2600" b="1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buClr>
                <a:schemeClr val="dk1"/>
              </a:buClr>
              <a:buSzPts val="1100"/>
            </a:pPr>
            <a:endParaRPr lang="it-IT" dirty="0"/>
          </a:p>
          <a:p>
            <a:pPr>
              <a:buSzPts val="2800"/>
            </a:pP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Adriano Mele</a:t>
            </a:r>
            <a:b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</a:b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Campus Riello, blocco F, </a:t>
            </a: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stanza 1.29 </a:t>
            </a: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email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: 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  <a:hlinkClick r:id="rId2"/>
              </a:rPr>
              <a:t>adriano.mele@unitus.it</a:t>
            </a: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  <p:cxnSp>
        <p:nvCxnSpPr>
          <p:cNvPr id="3" name="Google Shape;277;p37">
            <a:extLst>
              <a:ext uri="{FF2B5EF4-FFF2-40B4-BE49-F238E27FC236}">
                <a16:creationId xmlns:a16="http://schemas.microsoft.com/office/drawing/2014/main" id="{86BA8804-D9A1-5C52-CAB3-0CAD97F204F8}"/>
              </a:ext>
            </a:extLst>
          </p:cNvPr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5B123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131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final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note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Clr>
                <a:srgbClr val="FFAB40"/>
              </a:buClr>
              <a:buSzPts val="1600"/>
            </a:pP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Magnetic control is only one aspect of control in tokamaks. There are other control systems which we’ll not take into account here</a:t>
            </a: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endParaRPr lang="en-US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lvl="2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kinetic control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: plasma temperature/density, q-profile…</a:t>
            </a:r>
          </a:p>
          <a:p>
            <a:pPr marL="457200" lvl="2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«logic»/«industrial» control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: plant supervision and coordination, safety systems, controlled shutdown, SCADA/HMIs…</a:t>
            </a:r>
          </a:p>
          <a:p>
            <a:pPr marL="457200" lvl="2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auxiliary systems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: gyrotrons, NBIs…</a:t>
            </a:r>
          </a:p>
          <a:p>
            <a:pPr marL="457200" lvl="2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3D control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: RWM, NTM suppression through ECRH, …</a:t>
            </a: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endParaRPr lang="en-US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888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5AAF611-EE73-B4F3-09DC-3AA877B1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55;p49">
            <a:extLst>
              <a:ext uri="{FF2B5EF4-FFF2-40B4-BE49-F238E27FC236}">
                <a16:creationId xmlns:a16="http://schemas.microsoft.com/office/drawing/2014/main" id="{116EE773-3184-4696-9733-AB63B77F6DB7}"/>
              </a:ext>
            </a:extLst>
          </p:cNvPr>
          <p:cNvSpPr txBox="1">
            <a:spLocks/>
          </p:cNvSpPr>
          <p:nvPr/>
        </p:nvSpPr>
        <p:spPr>
          <a:xfrm>
            <a:off x="263750" y="1225747"/>
            <a:ext cx="37176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3110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1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bo&#10;&#10;Descrizione generata automaticamente">
            <a:extLst>
              <a:ext uri="{FF2B5EF4-FFF2-40B4-BE49-F238E27FC236}">
                <a16:creationId xmlns:a16="http://schemas.microsoft.com/office/drawing/2014/main" id="{DAAA9A6A-B00C-4177-8B55-20E476C1C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4" t="15629" r="7241" b="13112"/>
          <a:stretch/>
        </p:blipFill>
        <p:spPr>
          <a:xfrm>
            <a:off x="285227" y="1434517"/>
            <a:ext cx="4186106" cy="2256639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37B236-EEDB-45CE-B3EA-A9B23A622DC2}"/>
              </a:ext>
            </a:extLst>
          </p:cNvPr>
          <p:cNvCxnSpPr/>
          <p:nvPr/>
        </p:nvCxnSpPr>
        <p:spPr>
          <a:xfrm>
            <a:off x="4823670" y="1719743"/>
            <a:ext cx="0" cy="1593908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AD1323-1ADF-48B4-9A72-36AFC993F6C9}"/>
              </a:ext>
            </a:extLst>
          </p:cNvPr>
          <p:cNvSpPr txBox="1"/>
          <p:nvPr/>
        </p:nvSpPr>
        <p:spPr>
          <a:xfrm>
            <a:off x="5287559" y="1835420"/>
            <a:ext cx="3380758" cy="13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it-IT" sz="2800" b="1" dirty="0" err="1">
                <a:solidFill>
                  <a:schemeClr val="bg1">
                    <a:alpha val="84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Nuclear</a:t>
            </a:r>
            <a:r>
              <a:rPr lang="it-IT" sz="2800" b="1" dirty="0">
                <a:solidFill>
                  <a:schemeClr val="bg1">
                    <a:alpha val="84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Fusion Technologies</a:t>
            </a:r>
          </a:p>
          <a:p>
            <a:pPr>
              <a:lnSpc>
                <a:spcPts val="3400"/>
              </a:lnSpc>
            </a:pPr>
            <a:r>
              <a:rPr lang="it-IT" sz="2000" b="1" dirty="0" err="1">
                <a:solidFill>
                  <a:schemeClr val="bg1">
                    <a:alpha val="84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a.a</a:t>
            </a:r>
            <a:r>
              <a:rPr lang="it-IT" sz="2000" b="1" dirty="0">
                <a:solidFill>
                  <a:schemeClr val="bg1">
                    <a:alpha val="84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2022/2023</a:t>
            </a:r>
          </a:p>
        </p:txBody>
      </p:sp>
    </p:spTree>
    <p:extLst>
      <p:ext uri="{BB962C8B-B14F-4D97-AF65-F5344CB8AC3E}">
        <p14:creationId xmlns:p14="http://schemas.microsoft.com/office/powerpoint/2010/main" val="139087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 in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tokamaks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i.e. the exploitation of </a:t>
            </a: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dedicated coils 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to manipulate the </a:t>
            </a:r>
            <a:r>
              <a:rPr lang="en-US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magnetic field geometry 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inside a vacuum chamber filled with (</a:t>
            </a:r>
            <a:r>
              <a:rPr lang="en-US" sz="2000" i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very hot!</a:t>
            </a: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) plasma</a:t>
            </a: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endParaRPr lang="en-US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en-US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usually divided into a few different sub-problems</a:t>
            </a: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5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 in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tokamaks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Vertical </a:t>
            </a:r>
            <a:r>
              <a:rPr lang="it-IT" sz="20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stabilization</a:t>
            </a:r>
            <a:b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</a:b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Elongated plasma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configurations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are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vertically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unstable</a:t>
            </a: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  <p:cxnSp>
        <p:nvCxnSpPr>
          <p:cNvPr id="3" name="Google Shape;277;p37">
            <a:extLst>
              <a:ext uri="{FF2B5EF4-FFF2-40B4-BE49-F238E27FC236}">
                <a16:creationId xmlns:a16="http://schemas.microsoft.com/office/drawing/2014/main" id="{86BA8804-D9A1-5C52-CAB3-0CAD97F204F8}"/>
              </a:ext>
            </a:extLst>
          </p:cNvPr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5B123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36E5E49-9169-1E9A-E94F-942ECF39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21" y="2729745"/>
            <a:ext cx="6601458" cy="24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 in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tokamaks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Plasma </a:t>
            </a:r>
            <a:r>
              <a:rPr lang="it-IT" sz="20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current</a:t>
            </a: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control</a:t>
            </a:r>
            <a:b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</a:b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Plasma ring as the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secondary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of a transformer</a:t>
            </a: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Ip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control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compensates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for </a:t>
            </a:r>
            <a:r>
              <a:rPr lang="it-IT" sz="2000" b="1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ohmic</a:t>
            </a:r>
            <a:r>
              <a:rPr lang="it-IT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drop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and/or </a:t>
            </a:r>
            <a:r>
              <a:rPr lang="it-IT" sz="2000" b="1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ECD</a:t>
            </a: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  <p:cxnSp>
        <p:nvCxnSpPr>
          <p:cNvPr id="3" name="Google Shape;277;p37">
            <a:extLst>
              <a:ext uri="{FF2B5EF4-FFF2-40B4-BE49-F238E27FC236}">
                <a16:creationId xmlns:a16="http://schemas.microsoft.com/office/drawing/2014/main" id="{86BA8804-D9A1-5C52-CAB3-0CAD97F204F8}"/>
              </a:ext>
            </a:extLst>
          </p:cNvPr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5B123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31779DC-1E93-7DDC-B10C-D387B5CA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90" y="3145232"/>
            <a:ext cx="2024819" cy="199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5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 in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tokamaks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Position/</a:t>
            </a:r>
            <a:r>
              <a:rPr lang="it-IT" sz="20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shape</a:t>
            </a: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control</a:t>
            </a:r>
            <a:b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</a:b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Used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to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optimize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the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magnetic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configuration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(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space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occupation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,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confinement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performance, plasma-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wall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clearance, power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exhaust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…)</a:t>
            </a:r>
          </a:p>
          <a:p>
            <a:pPr>
              <a:buClr>
                <a:schemeClr val="dk1"/>
              </a:buClr>
              <a:buSzPts val="1100"/>
            </a:pP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  <p:cxnSp>
        <p:nvCxnSpPr>
          <p:cNvPr id="3" name="Google Shape;277;p37">
            <a:extLst>
              <a:ext uri="{FF2B5EF4-FFF2-40B4-BE49-F238E27FC236}">
                <a16:creationId xmlns:a16="http://schemas.microsoft.com/office/drawing/2014/main" id="{86BA8804-D9A1-5C52-CAB3-0CAD97F204F8}"/>
              </a:ext>
            </a:extLst>
          </p:cNvPr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5B123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6288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5;p39">
            <a:extLst>
              <a:ext uri="{FF2B5EF4-FFF2-40B4-BE49-F238E27FC236}">
                <a16:creationId xmlns:a16="http://schemas.microsoft.com/office/drawing/2014/main" id="{F6694290-6032-4D4B-907A-B07DF7FDA94E}"/>
              </a:ext>
            </a:extLst>
          </p:cNvPr>
          <p:cNvSpPr txBox="1">
            <a:spLocks/>
          </p:cNvSpPr>
          <p:nvPr/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Magnetic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control in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tokamaks</a:t>
            </a:r>
            <a:endParaRPr lang="it-IT" dirty="0"/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Google Shape;276;p37">
            <a:extLst>
              <a:ext uri="{FF2B5EF4-FFF2-40B4-BE49-F238E27FC236}">
                <a16:creationId xmlns:a16="http://schemas.microsoft.com/office/drawing/2014/main" id="{4E8DCA85-0E3D-120D-E0A9-8E2D2322A18D}"/>
              </a:ext>
            </a:extLst>
          </p:cNvPr>
          <p:cNvSpPr txBox="1">
            <a:spLocks/>
          </p:cNvSpPr>
          <p:nvPr/>
        </p:nvSpPr>
        <p:spPr>
          <a:xfrm>
            <a:off x="660325" y="1650900"/>
            <a:ext cx="78712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PFC </a:t>
            </a:r>
            <a:r>
              <a:rPr lang="it-IT" sz="20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current</a:t>
            </a:r>
            <a: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control</a:t>
            </a:r>
            <a:br>
              <a:rPr lang="it-IT" sz="20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</a:br>
            <a:endParaRPr lang="it-IT" sz="2000" dirty="0">
              <a:solidFill>
                <a:srgbClr val="59595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  <a:sym typeface="Montserrat"/>
            </a:endParaRPr>
          </a:p>
          <a:p>
            <a:pPr marL="457200" indent="-330200">
              <a:buClr>
                <a:srgbClr val="FFAB40"/>
              </a:buClr>
              <a:buSzPts val="1600"/>
              <a:buFont typeface="Montserrat"/>
              <a:buChar char="●"/>
            </a:pP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Serves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as an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actuator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by the </a:t>
            </a:r>
            <a:r>
              <a:rPr lang="it-IT" sz="2000" dirty="0" err="1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other</a:t>
            </a:r>
            <a:r>
              <a:rPr lang="it-IT" sz="2000" dirty="0">
                <a:solidFill>
                  <a:srgbClr val="59595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Montserrat"/>
              </a:rPr>
              <a:t> control loops</a:t>
            </a:r>
          </a:p>
          <a:p>
            <a:pPr>
              <a:buClr>
                <a:schemeClr val="dk1"/>
              </a:buClr>
              <a:buSzPts val="1100"/>
            </a:pPr>
            <a:endParaRPr lang="it-IT" sz="1800" dirty="0"/>
          </a:p>
          <a:p>
            <a:pPr>
              <a:buSzPts val="1600"/>
            </a:pPr>
            <a:endParaRPr lang="it-IT" dirty="0"/>
          </a:p>
        </p:txBody>
      </p:sp>
      <p:cxnSp>
        <p:nvCxnSpPr>
          <p:cNvPr id="3" name="Google Shape;277;p37">
            <a:extLst>
              <a:ext uri="{FF2B5EF4-FFF2-40B4-BE49-F238E27FC236}">
                <a16:creationId xmlns:a16="http://schemas.microsoft.com/office/drawing/2014/main" id="{86BA8804-D9A1-5C52-CAB3-0CAD97F204F8}"/>
              </a:ext>
            </a:extLst>
          </p:cNvPr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5B123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973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Google Shape;295;p39">
            <a:extLst>
              <a:ext uri="{FF2B5EF4-FFF2-40B4-BE49-F238E27FC236}">
                <a16:creationId xmlns:a16="http://schemas.microsoft.com/office/drawing/2014/main" id="{69A4E01C-A5E5-BCC2-C6D9-BB7D4B8635B6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Overall control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architecture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example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07FC38D-7B82-3C6B-08B5-6BB4EA24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5" y="643706"/>
            <a:ext cx="6171238" cy="43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2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54A81501-6376-479D-885F-7E6F5D8D45C1}"/>
              </a:ext>
            </a:extLst>
          </p:cNvPr>
          <p:cNvSpPr/>
          <p:nvPr/>
        </p:nvSpPr>
        <p:spPr>
          <a:xfrm rot="16200000">
            <a:off x="7572020" y="3535003"/>
            <a:ext cx="1695623" cy="1521365"/>
          </a:xfrm>
          <a:prstGeom prst="rtTriangle">
            <a:avLst/>
          </a:prstGeom>
          <a:solidFill>
            <a:srgbClr val="5B1232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E20FC471-5B6F-42C9-BF1E-439F4916FDA5}"/>
              </a:ext>
            </a:extLst>
          </p:cNvPr>
          <p:cNvSpPr/>
          <p:nvPr/>
        </p:nvSpPr>
        <p:spPr>
          <a:xfrm rot="16200000">
            <a:off x="7704615" y="3704113"/>
            <a:ext cx="1813372" cy="1065400"/>
          </a:xfrm>
          <a:prstGeom prst="rtTriangle">
            <a:avLst/>
          </a:prstGeom>
          <a:solidFill>
            <a:srgbClr val="5B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Google Shape;295;p39">
            <a:extLst>
              <a:ext uri="{FF2B5EF4-FFF2-40B4-BE49-F238E27FC236}">
                <a16:creationId xmlns:a16="http://schemas.microsoft.com/office/drawing/2014/main" id="{69A4E01C-A5E5-BCC2-C6D9-BB7D4B8635B6}"/>
              </a:ext>
            </a:extLst>
          </p:cNvPr>
          <p:cNvSpPr txBox="1">
            <a:spLocks/>
          </p:cNvSpPr>
          <p:nvPr/>
        </p:nvSpPr>
        <p:spPr>
          <a:xfrm>
            <a:off x="304604" y="223708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Overall control 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architecture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it-IT" sz="2600" b="1" dirty="0" err="1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example</a:t>
            </a:r>
            <a:r>
              <a:rPr lang="it-IT" sz="2600" b="1" dirty="0">
                <a:solidFill>
                  <a:srgbClr val="5B123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48129A-3CB1-BEEA-7986-CE19204E0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"/>
          <a:stretch/>
        </p:blipFill>
        <p:spPr>
          <a:xfrm>
            <a:off x="624760" y="907143"/>
            <a:ext cx="7158487" cy="39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4378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UNITUS DEIM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571</Words>
  <Application>Microsoft Office PowerPoint</Application>
  <PresentationFormat>Presentazione su schermo (16:9)</PresentationFormat>
  <Paragraphs>66</Paragraphs>
  <Slides>22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Arvo</vt:lpstr>
      <vt:lpstr>Noto Sans</vt:lpstr>
      <vt:lpstr>Proxima Nova Semibold</vt:lpstr>
      <vt:lpstr>Montserrat</vt:lpstr>
      <vt:lpstr>Arial Narrow</vt:lpstr>
      <vt:lpstr>Proxima Nova</vt:lpstr>
      <vt:lpstr>Roboto Thin</vt:lpstr>
      <vt:lpstr>SlidesGo Final Pages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dc:creator>Mario Pireddu</dc:creator>
  <cp:lastModifiedBy>ADRIANO MELE</cp:lastModifiedBy>
  <cp:revision>43</cp:revision>
  <dcterms:modified xsi:type="dcterms:W3CDTF">2023-04-17T14:17:16Z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2023-04-17T13:11:44Z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03fca88c-3754-4646-a87c-cd7e24cf779b</vt:lpwstr>
  </property>
  <property fmtid="{D5CDD505-2E9C-101B-9397-08002B2CF9AE}" pid="8" name="MSIP_Label_2ad0b24d-6422-44b0-b3de-abb3a9e8c81a_ContentBits">
    <vt:lpwstr>0</vt:lpwstr>
  </property>
</Properties>
</file>